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6" r:id="rId4"/>
    <p:sldId id="257" r:id="rId5"/>
    <p:sldId id="261" r:id="rId6"/>
    <p:sldId id="268" r:id="rId7"/>
    <p:sldId id="263" r:id="rId8"/>
    <p:sldId id="264" r:id="rId9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540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6412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55749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4145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81422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45343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56225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79253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982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8970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9472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031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9374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444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9719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66567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483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112A86-3254-4E95-B723-FCD7E917096C}" type="datetimeFigureOut">
              <a:rPr lang="es-CR" smtClean="0"/>
              <a:t>25/5/2019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BB1C635-EBC2-4D09-93A3-31E3C5608A4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29723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6743" y="367646"/>
            <a:ext cx="9440034" cy="2645617"/>
          </a:xfrm>
        </p:spPr>
        <p:txBody>
          <a:bodyPr>
            <a:normAutofit/>
          </a:bodyPr>
          <a:lstStyle/>
          <a:p>
            <a:r>
              <a:rPr lang="es-CR" dirty="0" smtClean="0"/>
              <a:t>Solución a un problema de transportes de investigación de operaciones utilizando Python</a:t>
            </a:r>
            <a:endParaRPr lang="es-CR" dirty="0"/>
          </a:p>
        </p:txBody>
      </p:sp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83" y="3195688"/>
            <a:ext cx="4640553" cy="29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9349572" y="6244208"/>
            <a:ext cx="369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 smtClean="0"/>
              <a:t>Yecson Vargas 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990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4750" y="5499284"/>
            <a:ext cx="2892458" cy="804332"/>
          </a:xfrm>
        </p:spPr>
        <p:txBody>
          <a:bodyPr>
            <a:normAutofit/>
          </a:bodyPr>
          <a:lstStyle/>
          <a:p>
            <a:r>
              <a:rPr lang="es-CR" sz="2000" dirty="0" smtClean="0"/>
              <a:t>CEDI B</a:t>
            </a:r>
            <a:br>
              <a:rPr lang="es-CR" sz="2000" dirty="0" smtClean="0"/>
            </a:br>
            <a:r>
              <a:rPr lang="es-CR" sz="1800" dirty="0" smtClean="0"/>
              <a:t>Capacidad: 20 viajes</a:t>
            </a:r>
            <a:endParaRPr lang="es-CR" sz="1800" dirty="0"/>
          </a:p>
        </p:txBody>
      </p:sp>
      <p:pic>
        <p:nvPicPr>
          <p:cNvPr id="1028" name="Picture 4" descr="http://don16obqbay2c.cloudfront.net/wp-content/uploads/hero-ecommerce-shipping-14654999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2" t="15373" r="21011" b="6315"/>
          <a:stretch/>
        </p:blipFill>
        <p:spPr bwMode="auto">
          <a:xfrm>
            <a:off x="1513786" y="1714021"/>
            <a:ext cx="2275497" cy="120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don16obqbay2c.cloudfront.net/wp-content/uploads/hero-ecommerce-shipping-14654999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2" t="15373" r="21011" b="6315"/>
          <a:stretch/>
        </p:blipFill>
        <p:spPr bwMode="auto">
          <a:xfrm>
            <a:off x="1513786" y="4274466"/>
            <a:ext cx="2275497" cy="120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2kh7o38xye1vj.cloudfront.net/wp-content/uploads/2017/07/Courier-partners-with-low-shipping-rat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r="48534"/>
          <a:stretch/>
        </p:blipFill>
        <p:spPr bwMode="auto">
          <a:xfrm>
            <a:off x="5586165" y="854742"/>
            <a:ext cx="1115183" cy="100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d2kh7o38xye1vj.cloudfront.net/wp-content/uploads/2017/07/Courier-partners-with-low-shipping-rat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r="48534"/>
          <a:stretch/>
        </p:blipFill>
        <p:spPr bwMode="auto">
          <a:xfrm>
            <a:off x="7032461" y="4563803"/>
            <a:ext cx="1115183" cy="100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d2kh7o38xye1vj.cloudfront.net/wp-content/uploads/2017/07/Courier-partners-with-low-shipping-rat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r="48534"/>
          <a:stretch/>
        </p:blipFill>
        <p:spPr bwMode="auto">
          <a:xfrm>
            <a:off x="8173282" y="3178833"/>
            <a:ext cx="1115183" cy="100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d2kh7o38xye1vj.cloudfront.net/wp-content/uploads/2017/07/Courier-partners-with-low-shipping-rat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r="48534"/>
          <a:stretch/>
        </p:blipFill>
        <p:spPr bwMode="auto">
          <a:xfrm>
            <a:off x="6957048" y="1906891"/>
            <a:ext cx="1115183" cy="100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d2kh7o38xye1vj.cloudfront.net/wp-content/uploads/2017/07/Courier-partners-with-low-shipping-rat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r="48534"/>
          <a:stretch/>
        </p:blipFill>
        <p:spPr bwMode="auto">
          <a:xfrm>
            <a:off x="5727567" y="5686363"/>
            <a:ext cx="1115183" cy="100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/>
          <p:cNvCxnSpPr>
            <a:stCxn id="1028" idx="3"/>
            <a:endCxn id="1030" idx="1"/>
          </p:cNvCxnSpPr>
          <p:nvPr/>
        </p:nvCxnSpPr>
        <p:spPr>
          <a:xfrm flipV="1">
            <a:off x="3789283" y="1359460"/>
            <a:ext cx="1796882" cy="9578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028" idx="3"/>
            <a:endCxn id="13" idx="1"/>
          </p:cNvCxnSpPr>
          <p:nvPr/>
        </p:nvCxnSpPr>
        <p:spPr>
          <a:xfrm>
            <a:off x="3789283" y="2317337"/>
            <a:ext cx="3167765" cy="94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1028" idx="3"/>
            <a:endCxn id="12" idx="1"/>
          </p:cNvCxnSpPr>
          <p:nvPr/>
        </p:nvCxnSpPr>
        <p:spPr>
          <a:xfrm>
            <a:off x="3789283" y="2317337"/>
            <a:ext cx="4383999" cy="1366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028" idx="3"/>
            <a:endCxn id="11" idx="1"/>
          </p:cNvCxnSpPr>
          <p:nvPr/>
        </p:nvCxnSpPr>
        <p:spPr>
          <a:xfrm>
            <a:off x="3789283" y="2317337"/>
            <a:ext cx="3243178" cy="2751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1028" idx="3"/>
            <a:endCxn id="14" idx="1"/>
          </p:cNvCxnSpPr>
          <p:nvPr/>
        </p:nvCxnSpPr>
        <p:spPr>
          <a:xfrm>
            <a:off x="3789283" y="2317337"/>
            <a:ext cx="1938284" cy="387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9" idx="3"/>
            <a:endCxn id="14" idx="1"/>
          </p:cNvCxnSpPr>
          <p:nvPr/>
        </p:nvCxnSpPr>
        <p:spPr>
          <a:xfrm>
            <a:off x="3789283" y="4877782"/>
            <a:ext cx="1938284" cy="13132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9" idx="3"/>
            <a:endCxn id="11" idx="1"/>
          </p:cNvCxnSpPr>
          <p:nvPr/>
        </p:nvCxnSpPr>
        <p:spPr>
          <a:xfrm>
            <a:off x="3789283" y="4877782"/>
            <a:ext cx="3243178" cy="1907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9" idx="3"/>
            <a:endCxn id="12" idx="1"/>
          </p:cNvCxnSpPr>
          <p:nvPr/>
        </p:nvCxnSpPr>
        <p:spPr>
          <a:xfrm flipV="1">
            <a:off x="3789283" y="3683551"/>
            <a:ext cx="4383999" cy="119423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>
            <a:stCxn id="9" idx="3"/>
            <a:endCxn id="13" idx="1"/>
          </p:cNvCxnSpPr>
          <p:nvPr/>
        </p:nvCxnSpPr>
        <p:spPr>
          <a:xfrm flipV="1">
            <a:off x="3789283" y="2411609"/>
            <a:ext cx="3167765" cy="246617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9" idx="3"/>
            <a:endCxn id="1030" idx="1"/>
          </p:cNvCxnSpPr>
          <p:nvPr/>
        </p:nvCxnSpPr>
        <p:spPr>
          <a:xfrm flipV="1">
            <a:off x="3789283" y="1359460"/>
            <a:ext cx="1796882" cy="35183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ítulo 1"/>
          <p:cNvSpPr txBox="1">
            <a:spLocks/>
          </p:cNvSpPr>
          <p:nvPr/>
        </p:nvSpPr>
        <p:spPr>
          <a:xfrm>
            <a:off x="152400" y="178303"/>
            <a:ext cx="4864231" cy="80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R" sz="2800" dirty="0" smtClean="0"/>
              <a:t>Problema de distribución</a:t>
            </a:r>
            <a:endParaRPr lang="es-CR" sz="2800" dirty="0"/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6894431" y="876739"/>
            <a:ext cx="2892458" cy="80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R" sz="1600" dirty="0" smtClean="0"/>
              <a:t>Planta 1</a:t>
            </a:r>
          </a:p>
          <a:p>
            <a:pPr algn="l"/>
            <a:r>
              <a:rPr lang="es-CR" sz="1600" dirty="0" smtClean="0"/>
              <a:t>Requerimiento: 3 viajes</a:t>
            </a:r>
            <a:endParaRPr lang="es-CR" sz="1600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1217632" y="2885353"/>
            <a:ext cx="2892458" cy="80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R" sz="2000" dirty="0" smtClean="0"/>
              <a:t>CEDI A</a:t>
            </a:r>
          </a:p>
          <a:p>
            <a:r>
              <a:rPr lang="es-CR" sz="1800" dirty="0" smtClean="0"/>
              <a:t>Capacidad: 10 viajes</a:t>
            </a:r>
            <a:endParaRPr lang="es-CR" sz="1800" dirty="0"/>
          </a:p>
        </p:txBody>
      </p:sp>
      <p:sp>
        <p:nvSpPr>
          <p:cNvPr id="67" name="Título 1"/>
          <p:cNvSpPr txBox="1">
            <a:spLocks/>
          </p:cNvSpPr>
          <p:nvPr/>
        </p:nvSpPr>
        <p:spPr>
          <a:xfrm>
            <a:off x="8807522" y="2009443"/>
            <a:ext cx="2892458" cy="80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R" sz="1600" dirty="0" smtClean="0"/>
              <a:t>Planta 2</a:t>
            </a:r>
          </a:p>
          <a:p>
            <a:pPr algn="l"/>
            <a:r>
              <a:rPr lang="es-CR" sz="1600" dirty="0" smtClean="0"/>
              <a:t>Requerimiento: 5 viajes</a:t>
            </a:r>
            <a:endParaRPr lang="es-CR" sz="1600" dirty="0"/>
          </a:p>
        </p:txBody>
      </p:sp>
      <p:sp>
        <p:nvSpPr>
          <p:cNvPr id="68" name="Título 1"/>
          <p:cNvSpPr txBox="1">
            <a:spLocks/>
          </p:cNvSpPr>
          <p:nvPr/>
        </p:nvSpPr>
        <p:spPr>
          <a:xfrm>
            <a:off x="9298705" y="3365083"/>
            <a:ext cx="2892458" cy="80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R" sz="1600" dirty="0" smtClean="0"/>
              <a:t>Planta 3</a:t>
            </a:r>
          </a:p>
          <a:p>
            <a:pPr algn="l"/>
            <a:r>
              <a:rPr lang="es-CR" sz="1600" dirty="0" smtClean="0"/>
              <a:t>Requerimiento: 6 viajes</a:t>
            </a:r>
            <a:endParaRPr lang="es-CR" sz="1600" dirty="0"/>
          </a:p>
        </p:txBody>
      </p:sp>
      <p:sp>
        <p:nvSpPr>
          <p:cNvPr id="69" name="Título 1"/>
          <p:cNvSpPr txBox="1">
            <a:spLocks/>
          </p:cNvSpPr>
          <p:nvPr/>
        </p:nvSpPr>
        <p:spPr>
          <a:xfrm>
            <a:off x="8147644" y="4694952"/>
            <a:ext cx="2892458" cy="80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R" sz="1600" dirty="0" smtClean="0"/>
              <a:t>Planta 4</a:t>
            </a:r>
          </a:p>
          <a:p>
            <a:pPr algn="l"/>
            <a:r>
              <a:rPr lang="es-CR" sz="1600" dirty="0" smtClean="0"/>
              <a:t>Requerimiento: 2 viajes</a:t>
            </a:r>
            <a:endParaRPr lang="es-CR" sz="1600" dirty="0"/>
          </a:p>
        </p:txBody>
      </p:sp>
      <p:sp>
        <p:nvSpPr>
          <p:cNvPr id="70" name="Título 1"/>
          <p:cNvSpPr txBox="1">
            <a:spLocks/>
          </p:cNvSpPr>
          <p:nvPr/>
        </p:nvSpPr>
        <p:spPr>
          <a:xfrm>
            <a:off x="6894431" y="5813263"/>
            <a:ext cx="2892458" cy="80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R" sz="1600" dirty="0" smtClean="0"/>
              <a:t>Planta 5</a:t>
            </a:r>
          </a:p>
          <a:p>
            <a:pPr algn="l"/>
            <a:r>
              <a:rPr lang="es-CR" sz="1600" dirty="0" smtClean="0"/>
              <a:t>Requerimiento: 7 viajes</a:t>
            </a:r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7771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63" y="1386346"/>
            <a:ext cx="3430208" cy="225436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00" y="1367116"/>
            <a:ext cx="3381024" cy="227359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710" y="1369636"/>
            <a:ext cx="3337083" cy="227359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443060" y="532460"/>
            <a:ext cx="10515600" cy="513916"/>
          </a:xfrm>
        </p:spPr>
        <p:txBody>
          <a:bodyPr>
            <a:normAutofit fontScale="90000"/>
          </a:bodyPr>
          <a:lstStyle/>
          <a:p>
            <a:r>
              <a:rPr lang="es-CR" b="1" dirty="0" smtClean="0">
                <a:latin typeface="Arial" panose="020B0604020202020204" pitchFamily="34" charset="0"/>
                <a:cs typeface="Arial" panose="020B0604020202020204" pitchFamily="34" charset="0"/>
              </a:rPr>
              <a:t>Rutas Posibles desde A</a:t>
            </a:r>
            <a:endParaRPr lang="es-C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00" y="3816008"/>
            <a:ext cx="3381024" cy="248109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463" y="3816008"/>
            <a:ext cx="3425234" cy="248109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5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63" y="1386346"/>
            <a:ext cx="3430208" cy="225436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63" y="3985224"/>
            <a:ext cx="3381025" cy="212136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00" y="1367116"/>
            <a:ext cx="3381024" cy="227359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00" y="3985224"/>
            <a:ext cx="3337083" cy="212136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710" y="1369636"/>
            <a:ext cx="3337083" cy="227359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433633" y="367425"/>
            <a:ext cx="10515600" cy="513916"/>
          </a:xfrm>
        </p:spPr>
        <p:txBody>
          <a:bodyPr>
            <a:normAutofit fontScale="90000"/>
          </a:bodyPr>
          <a:lstStyle/>
          <a:p>
            <a:r>
              <a:rPr lang="es-CR" b="1" dirty="0" smtClean="0">
                <a:latin typeface="Arial" panose="020B0604020202020204" pitchFamily="34" charset="0"/>
                <a:cs typeface="Arial" panose="020B0604020202020204" pitchFamily="34" charset="0"/>
              </a:rPr>
              <a:t>Rutas Posibles desde B</a:t>
            </a:r>
            <a:endParaRPr lang="es-C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Costos directos de distribución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26" y="2056369"/>
            <a:ext cx="6210300" cy="3857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07" y="3808428"/>
            <a:ext cx="2192166" cy="18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Modelo</a:t>
            </a:r>
            <a:endParaRPr lang="es-C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/>
              <p:cNvSpPr txBox="1"/>
              <p:nvPr/>
            </p:nvSpPr>
            <p:spPr>
              <a:xfrm>
                <a:off x="530950" y="3642989"/>
                <a:ext cx="3508974" cy="8985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1,1</m:t>
                      </m:r>
                      <m:r>
                        <m:rPr>
                          <m:nor/>
                        </m:rPr>
                        <a:rPr lang="es-CR"/>
                        <m:t> + 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1,2</m:t>
                      </m:r>
                      <m:r>
                        <m:rPr>
                          <m:nor/>
                        </m:rPr>
                        <a:rPr lang="es-CR"/>
                        <m:t> + 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1,3</m:t>
                      </m:r>
                      <m:r>
                        <m:rPr>
                          <m:nor/>
                        </m:rPr>
                        <a:rPr lang="es-CR"/>
                        <m:t> + 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1,4</m:t>
                      </m:r>
                      <m:r>
                        <m:rPr>
                          <m:nor/>
                        </m:rPr>
                        <a:rPr lang="es-CR" smtClean="0"/>
                        <m:t>+ 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1,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5</m:t>
                      </m:r>
                      <m:r>
                        <m:rPr>
                          <m:nor/>
                        </m:rPr>
                        <a:rPr lang="es-CR"/>
                        <m:t> </m:t>
                      </m:r>
                      <m:r>
                        <m:rPr>
                          <m:nor/>
                        </m:rPr>
                        <a:rPr lang="es-CR" altLang="zh-CN"/>
                        <m:t>≤</m:t>
                      </m:r>
                      <m:r>
                        <m:rPr>
                          <m:nor/>
                        </m:rPr>
                        <a:rPr lang="es-CR"/>
                        <m:t> </m:t>
                      </m:r>
                      <m:r>
                        <m:rPr>
                          <m:nor/>
                        </m:rPr>
                        <a:rPr lang="es-CR" b="0" i="0" smtClean="0"/>
                        <m:t>2</m:t>
                      </m:r>
                      <m:r>
                        <m:rPr>
                          <m:nor/>
                        </m:rPr>
                        <a:rPr lang="es-CR"/>
                        <m:t>0</m:t>
                      </m:r>
                    </m:oMath>
                  </m:oMathPara>
                </a14:m>
                <a:endParaRPr lang="es-C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2,1</m:t>
                      </m:r>
                      <m:r>
                        <m:rPr>
                          <m:nor/>
                        </m:rPr>
                        <a:rPr lang="es-CR"/>
                        <m:t> + 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2,2</m:t>
                      </m:r>
                      <m:r>
                        <m:rPr>
                          <m:nor/>
                        </m:rPr>
                        <a:rPr lang="es-CR"/>
                        <m:t> + 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2,3</m:t>
                      </m:r>
                      <m:r>
                        <m:rPr>
                          <m:nor/>
                        </m:rPr>
                        <a:rPr lang="es-CR"/>
                        <m:t> + 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2,4</m:t>
                      </m:r>
                      <m:r>
                        <m:rPr>
                          <m:nor/>
                        </m:rPr>
                        <a:rPr lang="es-CR"/>
                        <m:t> </m:t>
                      </m:r>
                      <m:r>
                        <m:rPr>
                          <m:nor/>
                        </m:rPr>
                        <a:rPr lang="es-CR" smtClean="0"/>
                        <m:t>+ 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2,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5</m:t>
                      </m:r>
                      <m:r>
                        <m:rPr>
                          <m:nor/>
                        </m:rPr>
                        <a:rPr lang="es-CR" altLang="zh-CN"/>
                        <m:t>≤</m:t>
                      </m:r>
                      <m:r>
                        <m:rPr>
                          <m:nor/>
                        </m:rPr>
                        <a:rPr lang="es-CR"/>
                        <m:t> </m:t>
                      </m:r>
                      <m:r>
                        <m:rPr>
                          <m:nor/>
                        </m:rPr>
                        <a:rPr lang="es-CR" b="0" i="0" smtClean="0"/>
                        <m:t>1</m:t>
                      </m:r>
                      <m:r>
                        <m:rPr>
                          <m:nor/>
                        </m:rPr>
                        <a:rPr lang="es-CR"/>
                        <m:t>0</m:t>
                      </m:r>
                    </m:oMath>
                  </m:oMathPara>
                </a14:m>
                <a:endParaRPr lang="es-CR" dirty="0"/>
              </a:p>
              <a:p>
                <a:endParaRPr lang="es-CR" dirty="0"/>
              </a:p>
            </p:txBody>
          </p:sp>
        </mc:Choice>
        <mc:Fallback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50" y="3642989"/>
                <a:ext cx="3508974" cy="898579"/>
              </a:xfrm>
              <a:prstGeom prst="rect">
                <a:avLst/>
              </a:prstGeom>
              <a:blipFill rotWithShape="0">
                <a:blip r:embed="rId2"/>
                <a:stretch>
                  <a:fillRect r="-174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181637" y="2300389"/>
                <a:ext cx="11227323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R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s-CR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CR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s-CR" baseline="-25000" smtClean="0"/>
                        <m:t>1,1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1,1</m:t>
                      </m:r>
                      <m:r>
                        <m:rPr>
                          <m:nor/>
                        </m:rPr>
                        <a:rPr lang="es-CR" smtClean="0"/>
                        <m:t> 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aseline="-25000" smtClean="0"/>
                        <m:t>1,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2*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1,2</m:t>
                      </m:r>
                      <m:r>
                        <m:rPr>
                          <m:nor/>
                        </m:rPr>
                        <a:rPr lang="es-CR" smtClean="0"/>
                        <m:t> 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aseline="-25000" smtClean="0"/>
                        <m:t>1,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3</m:t>
                      </m:r>
                      <m:r>
                        <m:rPr>
                          <m:nor/>
                        </m:rPr>
                        <a:rPr lang="es-CR" b="0" i="0" smtClean="0"/>
                        <m:t>∗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1,3</m:t>
                      </m:r>
                      <m:r>
                        <m:rPr>
                          <m:nor/>
                        </m:rPr>
                        <a:rPr lang="es-CR" smtClean="0"/>
                        <m:t> 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aseline="-25000" smtClean="0"/>
                        <m:t>1,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4</m:t>
                      </m:r>
                      <m:r>
                        <m:rPr>
                          <m:nor/>
                        </m:rPr>
                        <a:rPr lang="es-CR" b="0" i="0" smtClean="0"/>
                        <m:t>∗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1,4</m:t>
                      </m:r>
                      <m:r>
                        <m:rPr>
                          <m:nor/>
                        </m:rPr>
                        <a:rPr lang="es-CR" smtClean="0"/>
                        <m:t>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aseline="-25000" smtClean="0"/>
                        <m:t>1,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5</m:t>
                      </m:r>
                      <m:r>
                        <m:rPr>
                          <m:nor/>
                        </m:rPr>
                        <a:rPr lang="es-CR" b="0" i="0" smtClean="0"/>
                        <m:t>∗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1,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5</m:t>
                      </m:r>
                      <m:r>
                        <m:rPr>
                          <m:nor/>
                        </m:rPr>
                        <a:rPr lang="es-CR" smtClean="0"/>
                        <m:t> </m:t>
                      </m:r>
                      <m:r>
                        <a:rPr lang="es-CR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2,1</m:t>
                      </m:r>
                      <m:r>
                        <m:rPr>
                          <m:nor/>
                        </m:rPr>
                        <a:rPr lang="es-CR" b="0" i="0" smtClean="0"/>
                        <m:t>∗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2,1</m:t>
                      </m:r>
                      <m:r>
                        <m:rPr>
                          <m:nor/>
                        </m:rPr>
                        <a:rPr lang="es-CR"/>
                        <m:t> 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2,2*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2,2</m:t>
                      </m:r>
                      <m:r>
                        <m:rPr>
                          <m:nor/>
                        </m:rPr>
                        <a:rPr lang="es-CR"/>
                        <m:t> 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2,3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2,3</m:t>
                      </m:r>
                      <m:r>
                        <m:rPr>
                          <m:nor/>
                        </m:rPr>
                        <a:rPr lang="es-CR"/>
                        <m:t> 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2,4*</m:t>
                      </m:r>
                      <m:r>
                        <m:rPr>
                          <m:nor/>
                        </m:rPr>
                        <a:rPr lang="es-CR"/>
                        <m:t>X</m:t>
                      </m:r>
                      <m:r>
                        <m:rPr>
                          <m:nor/>
                        </m:rPr>
                        <a:rPr lang="es-CR" baseline="-25000"/>
                        <m:t>2,4</m:t>
                      </m:r>
                      <m:r>
                        <m:rPr>
                          <m:nor/>
                        </m:rPr>
                        <a:rPr lang="es-CR"/>
                        <m:t> </m:t>
                      </m:r>
                      <m:r>
                        <m:rPr>
                          <m:nor/>
                        </m:rPr>
                        <a:rPr lang="es-CR" smtClean="0"/>
                        <m:t>+</m:t>
                      </m:r>
                      <m:r>
                        <m:rPr>
                          <m:nor/>
                        </m:rPr>
                        <a:rPr lang="es-CR" b="0" i="0" smtClean="0"/>
                        <m:t>C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2,5*</m:t>
                      </m:r>
                      <m:r>
                        <m:rPr>
                          <m:nor/>
                        </m:rPr>
                        <a:rPr lang="es-CR" smtClean="0"/>
                        <m:t>X</m:t>
                      </m:r>
                      <m:r>
                        <m:rPr>
                          <m:nor/>
                        </m:rPr>
                        <a:rPr lang="es-CR" baseline="-25000" smtClean="0"/>
                        <m:t>2,</m:t>
                      </m:r>
                      <m:r>
                        <m:rPr>
                          <m:nor/>
                        </m:rPr>
                        <a:rPr lang="es-CR" b="0" i="0" baseline="-25000" smtClean="0"/>
                        <m:t>5</m:t>
                      </m:r>
                    </m:oMath>
                  </m:oMathPara>
                </a14:m>
                <a:endParaRPr lang="es-CR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37" y="2300389"/>
                <a:ext cx="11227323" cy="310791"/>
              </a:xfrm>
              <a:prstGeom prst="rect">
                <a:avLst/>
              </a:prstGeom>
              <a:blipFill rotWithShape="0">
                <a:blip r:embed="rId3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530950" y="3273657"/>
            <a:ext cx="369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 smtClean="0"/>
              <a:t>Restricción para la oferta</a:t>
            </a:r>
            <a:endParaRPr lang="es-CR" dirty="0"/>
          </a:p>
        </p:txBody>
      </p:sp>
      <p:sp>
        <p:nvSpPr>
          <p:cNvPr id="8" name="CuadroTexto 7"/>
          <p:cNvSpPr txBox="1"/>
          <p:nvPr/>
        </p:nvSpPr>
        <p:spPr>
          <a:xfrm>
            <a:off x="530950" y="1694752"/>
            <a:ext cx="369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 smtClean="0"/>
              <a:t>Función Objetivo:</a:t>
            </a:r>
          </a:p>
          <a:p>
            <a:r>
              <a:rPr lang="es-CR" dirty="0" smtClean="0"/>
              <a:t>Minimizar: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044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CODIGO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71" y="1757215"/>
            <a:ext cx="7696200" cy="428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18993"/>
          <a:stretch/>
        </p:blipFill>
        <p:spPr>
          <a:xfrm>
            <a:off x="2097071" y="1661965"/>
            <a:ext cx="76962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18822"/>
          <a:stretch/>
        </p:blipFill>
        <p:spPr>
          <a:xfrm>
            <a:off x="1982441" y="1661965"/>
            <a:ext cx="7925460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333" y="1433488"/>
            <a:ext cx="8829675" cy="4990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41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Solución</a:t>
            </a:r>
            <a:endParaRPr lang="es-CR" dirty="0"/>
          </a:p>
        </p:txBody>
      </p:sp>
      <p:grpSp>
        <p:nvGrpSpPr>
          <p:cNvPr id="6" name="Grupo 5"/>
          <p:cNvGrpSpPr/>
          <p:nvPr/>
        </p:nvGrpSpPr>
        <p:grpSpPr>
          <a:xfrm>
            <a:off x="1170788" y="2292921"/>
            <a:ext cx="4296757" cy="3023795"/>
            <a:chOff x="2452835" y="2104386"/>
            <a:chExt cx="3600450" cy="257175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2835" y="2104386"/>
              <a:ext cx="2686050" cy="185737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835" y="3961761"/>
              <a:ext cx="3600450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212</TotalTime>
  <Words>85</Words>
  <Application>Microsoft Office PowerPoint</Application>
  <PresentationFormat>Panorámica</PresentationFormat>
  <Paragraphs>28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Calisto MT</vt:lpstr>
      <vt:lpstr>Cambria Math</vt:lpstr>
      <vt:lpstr>方正舒体</vt:lpstr>
      <vt:lpstr>Trebuchet MS</vt:lpstr>
      <vt:lpstr>Wingdings 2</vt:lpstr>
      <vt:lpstr>Pizarra</vt:lpstr>
      <vt:lpstr>Solución a un problema de transportes de investigación de operaciones utilizando Python</vt:lpstr>
      <vt:lpstr>CEDI B Capacidad: 20 viajes</vt:lpstr>
      <vt:lpstr>Rutas Posibles desde A</vt:lpstr>
      <vt:lpstr>Rutas Posibles desde B</vt:lpstr>
      <vt:lpstr>Costos directos de distribución</vt:lpstr>
      <vt:lpstr>Modelo</vt:lpstr>
      <vt:lpstr>CODIGO</vt:lpstr>
      <vt:lpstr>Solución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Yecson Vargas S</dc:creator>
  <cp:lastModifiedBy>Yecson Vargas S</cp:lastModifiedBy>
  <cp:revision>19</cp:revision>
  <dcterms:created xsi:type="dcterms:W3CDTF">2019-05-25T20:53:44Z</dcterms:created>
  <dcterms:modified xsi:type="dcterms:W3CDTF">2019-05-26T00:26:44Z</dcterms:modified>
</cp:coreProperties>
</file>